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5"/>
  </p:notesMasterIdLst>
  <p:sldIdLst>
    <p:sldId id="256" r:id="rId2"/>
    <p:sldId id="289" r:id="rId3"/>
    <p:sldId id="257" r:id="rId4"/>
    <p:sldId id="258" r:id="rId5"/>
    <p:sldId id="259" r:id="rId6"/>
    <p:sldId id="260" r:id="rId7"/>
    <p:sldId id="261" r:id="rId8"/>
    <p:sldId id="267" r:id="rId9"/>
    <p:sldId id="262" r:id="rId10"/>
    <p:sldId id="264" r:id="rId11"/>
    <p:sldId id="263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76992"/>
  </p:normalViewPr>
  <p:slideViewPr>
    <p:cSldViewPr snapToGrid="0" snapToObjects="1">
      <p:cViewPr varScale="1">
        <p:scale>
          <a:sx n="96" d="100"/>
          <a:sy n="96" d="100"/>
        </p:scale>
        <p:origin x="11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28T23:39:43.753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25BA3-9C0A-1141-BDA3-D418B70790E3}" type="datetimeFigureOut">
              <a:rPr lang="tr-TR" smtClean="0"/>
              <a:t>15.12.2020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5B871-F703-FE45-AFC0-8F56BD05C3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1341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Endodontik</a:t>
            </a:r>
            <a:r>
              <a:rPr lang="tr-TR" dirty="0"/>
              <a:t> işlemleri kolaylaştıran en büyük etmen </a:t>
            </a:r>
            <a:r>
              <a:rPr lang="tr-TR" dirty="0" err="1"/>
              <a:t>magnifikasyon</a:t>
            </a:r>
            <a:r>
              <a:rPr lang="tr-TR" dirty="0"/>
              <a:t> sistemlerinin geliştirilmesi olmuştur.</a:t>
            </a:r>
          </a:p>
          <a:p>
            <a:r>
              <a:rPr lang="tr-TR" dirty="0"/>
              <a:t>Bu gelişmeye kadar kanal içerisini görebilmenin tek yolu radyografiydi ve radyografi de </a:t>
            </a:r>
            <a:r>
              <a:rPr lang="tr-TR" dirty="0" err="1"/>
              <a:t>süperpozisyon</a:t>
            </a:r>
            <a:r>
              <a:rPr lang="tr-TR" dirty="0"/>
              <a:t>, </a:t>
            </a:r>
            <a:r>
              <a:rPr lang="tr-TR" dirty="0" err="1"/>
              <a:t>distorsiyon</a:t>
            </a:r>
            <a:r>
              <a:rPr lang="tr-TR" dirty="0"/>
              <a:t> gibi sebeplerle sınırlı bilgi veriyordu</a:t>
            </a:r>
          </a:p>
          <a:p>
            <a:r>
              <a:rPr lang="tr-TR" dirty="0"/>
              <a:t>Direkt gözle görebilmek bir çok işlemi eskiye kıyasla kolaylaştırmıştır</a:t>
            </a:r>
          </a:p>
          <a:p>
            <a:r>
              <a:rPr lang="tr-TR" dirty="0"/>
              <a:t>Açık </a:t>
            </a:r>
            <a:r>
              <a:rPr lang="tr-TR" dirty="0" err="1"/>
              <a:t>apeksi</a:t>
            </a:r>
            <a:r>
              <a:rPr lang="tr-TR" dirty="0"/>
              <a:t> görüp </a:t>
            </a:r>
            <a:r>
              <a:rPr lang="tr-TR" dirty="0" err="1"/>
              <a:t>apeksifikasyon</a:t>
            </a:r>
            <a:r>
              <a:rPr lang="tr-TR" dirty="0"/>
              <a:t> yapmak, çıkarılacak kırık aleti görüp çıkarmaya çalışmak hem işlem süresini azaltacak hem de </a:t>
            </a:r>
            <a:r>
              <a:rPr lang="tr-TR" dirty="0" err="1"/>
              <a:t>iatrojenik</a:t>
            </a:r>
            <a:r>
              <a:rPr lang="tr-TR" dirty="0"/>
              <a:t> komplikasyonları azaltacaktır.</a:t>
            </a:r>
          </a:p>
          <a:p>
            <a:endParaRPr lang="tr-TR" dirty="0"/>
          </a:p>
          <a:p>
            <a:r>
              <a:rPr lang="tr-TR" dirty="0"/>
              <a:t>Bizler dişi daha büyük görmek istediğimizde </a:t>
            </a:r>
            <a:r>
              <a:rPr lang="tr-TR" dirty="0" err="1"/>
              <a:t>postürümüzü</a:t>
            </a:r>
            <a:r>
              <a:rPr lang="tr-TR" dirty="0"/>
              <a:t> bozup hastanın ağzına yaklaşıyoruz ama bu yaklaşma gözün çözünürlüğü sınırlı olduğundan büyütme sağlamaz</a:t>
            </a:r>
          </a:p>
          <a:p>
            <a:r>
              <a:rPr lang="tr-TR" dirty="0"/>
              <a:t>Ayrıca 10-12 cm den daha yakın cisimleri odaklayamayız</a:t>
            </a:r>
          </a:p>
          <a:p>
            <a:r>
              <a:rPr lang="tr-TR" dirty="0"/>
              <a:t>Ayrıca COVID-19 sebebiyle hastalara mesafeli olmalıyız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5321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Galilean</a:t>
            </a:r>
            <a:r>
              <a:rPr lang="tr-TR" dirty="0"/>
              <a:t> luplar, </a:t>
            </a:r>
            <a:r>
              <a:rPr lang="tr-TR" dirty="0" err="1"/>
              <a:t>dioptere</a:t>
            </a:r>
            <a:r>
              <a:rPr lang="tr-TR" dirty="0"/>
              <a:t> göre daha fazla büyütme, alan derinliği ve çözünürlük sağlarken gözü daha az yorarlar.</a:t>
            </a:r>
          </a:p>
          <a:p>
            <a:r>
              <a:rPr lang="tr-TR" dirty="0" err="1"/>
              <a:t>Galilean</a:t>
            </a:r>
            <a:r>
              <a:rPr lang="tr-TR" dirty="0"/>
              <a:t> luplar için en ideal büyütme 2.5luktur.</a:t>
            </a:r>
          </a:p>
          <a:p>
            <a:endParaRPr lang="tr-TR" dirty="0"/>
          </a:p>
          <a:p>
            <a:r>
              <a:rPr lang="tr-TR" dirty="0"/>
              <a:t>Kepler lupları 6 büyütmeye kadar sağlar, ancak pahalı ve ağırdır.</a:t>
            </a:r>
          </a:p>
          <a:p>
            <a:endParaRPr lang="tr-TR" dirty="0"/>
          </a:p>
          <a:p>
            <a:r>
              <a:rPr lang="tr-TR" dirty="0"/>
              <a:t>Eğer gözleriniz bozuksa kullandığınız gözlüğe adapte olabilen luplar mevcuttur. Kişiye özel luplar daha uygun olabilir.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338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2364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550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Hemen hemen her komplikasyonun tedavisinde faydalıdır.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5473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Endodontide</a:t>
            </a:r>
            <a:r>
              <a:rPr lang="tr-TR" dirty="0"/>
              <a:t> yapılan her işlemi kolaylaştıracağı gibi kullanım alanı sadece </a:t>
            </a:r>
            <a:r>
              <a:rPr lang="tr-TR" dirty="0" err="1"/>
              <a:t>endodontiyle</a:t>
            </a:r>
            <a:r>
              <a:rPr lang="tr-TR" dirty="0"/>
              <a:t> sınırlı da değildir.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C-şekilli kanallar özellikle </a:t>
            </a:r>
            <a:r>
              <a:rPr lang="tr-TR" dirty="0" err="1"/>
              <a:t>isthmus</a:t>
            </a:r>
            <a:r>
              <a:rPr lang="tr-TR" dirty="0"/>
              <a:t> içerdiklerinden temizlikleri ve ulaşımları güç olur. </a:t>
            </a:r>
            <a:r>
              <a:rPr lang="tr-TR" dirty="0" err="1"/>
              <a:t>İsthmusun</a:t>
            </a:r>
            <a:r>
              <a:rPr lang="tr-TR" dirty="0"/>
              <a:t> en azından </a:t>
            </a:r>
            <a:r>
              <a:rPr lang="tr-TR" dirty="0" err="1"/>
              <a:t>koronal</a:t>
            </a:r>
            <a:r>
              <a:rPr lang="tr-TR" dirty="0"/>
              <a:t> kısımda güzelce temizlendiğini görebiliriz.</a:t>
            </a:r>
          </a:p>
          <a:p>
            <a:endParaRPr lang="tr-TR" dirty="0"/>
          </a:p>
          <a:p>
            <a:r>
              <a:rPr lang="tr-TR" dirty="0"/>
              <a:t>Çatlak tespiti, boya ile veya boyasız yapılabilir.</a:t>
            </a:r>
          </a:p>
          <a:p>
            <a:endParaRPr lang="tr-TR" dirty="0"/>
          </a:p>
          <a:p>
            <a:r>
              <a:rPr lang="tr-TR" dirty="0" err="1"/>
              <a:t>Oblitere</a:t>
            </a:r>
            <a:r>
              <a:rPr lang="tr-TR" dirty="0"/>
              <a:t> kanal ağızlarını DOM olmadan görmek çok güçtür ve fazla madde kaybı </a:t>
            </a:r>
            <a:r>
              <a:rPr lang="tr-TR" dirty="0" err="1"/>
              <a:t>perforasyonla</a:t>
            </a:r>
            <a:r>
              <a:rPr lang="tr-TR" dirty="0"/>
              <a:t> sonuçlanabilir.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481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Tavana, duvara veya ünite monte edilebileceği gibi tekerlekli kaidelerle mobil olarak da kullanılabilir.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9446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Manuel sistemde el hareketleriyle mikroskobun oynaması ve görüntünün bozulması söz konusudur ancak elektrikli sistemler de çok pahalıdır.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414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Diyoptri ayarı netliği kendimize göre ayarlamamızı sağlar. + - yönde çevrilen diyoptri halkaları vardır.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0354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Tüm </a:t>
            </a:r>
            <a:r>
              <a:rPr lang="tr-TR" dirty="0" err="1"/>
              <a:t>endodontik</a:t>
            </a:r>
            <a:r>
              <a:rPr lang="tr-TR" dirty="0"/>
              <a:t> işlemler alt </a:t>
            </a:r>
            <a:r>
              <a:rPr lang="tr-TR" dirty="0" err="1"/>
              <a:t>molarlarda</a:t>
            </a:r>
            <a:r>
              <a:rPr lang="tr-TR" dirty="0"/>
              <a:t> saat 9, diğer bölgelerde saat 11 12 pozisyonunda yapılabilir.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3236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Mikroskop ile ışığın düştüğü bölgeler görüntülenebilir. </a:t>
            </a:r>
            <a:r>
              <a:rPr lang="tr-TR" dirty="0" err="1"/>
              <a:t>Endodontik</a:t>
            </a:r>
            <a:r>
              <a:rPr lang="tr-TR" dirty="0"/>
              <a:t> tedavide kök kanalları </a:t>
            </a:r>
            <a:r>
              <a:rPr lang="tr-TR" dirty="0" err="1"/>
              <a:t>kurvatürlü</a:t>
            </a:r>
            <a:r>
              <a:rPr lang="tr-TR" dirty="0"/>
              <a:t> olduğunda kanalların iç duvar yüzeyleri görüntülenemeyebilir. </a:t>
            </a:r>
          </a:p>
          <a:p>
            <a:endParaRPr lang="tr-TR" dirty="0"/>
          </a:p>
          <a:p>
            <a:r>
              <a:rPr lang="tr-TR" dirty="0"/>
              <a:t>Lens ve kamera 0.5 mm çapında ve yarı </a:t>
            </a:r>
            <a:r>
              <a:rPr lang="tr-TR" dirty="0" err="1"/>
              <a:t>fleksibldır</a:t>
            </a:r>
            <a:r>
              <a:rPr lang="tr-TR" dirty="0"/>
              <a:t>. Genişletilmiş kanallarda </a:t>
            </a:r>
            <a:r>
              <a:rPr lang="tr-TR" dirty="0" err="1"/>
              <a:t>apikale</a:t>
            </a:r>
            <a:r>
              <a:rPr lang="tr-TR" dirty="0"/>
              <a:t> kadar görüntü alabilirsiniz. Çok küçük ve hassastır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1632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Koronalde</a:t>
            </a:r>
            <a:r>
              <a:rPr lang="tr-TR" dirty="0"/>
              <a:t> yer alan dallanmaların tespitindeki etkinliği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6053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İsthmus</a:t>
            </a:r>
            <a:r>
              <a:rPr lang="tr-TR" dirty="0"/>
              <a:t> tespit etmedeki etkinliği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B871-F703-FE45-AFC0-8F56BD05C35C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0606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632B97-1ABB-8745-AC23-827C2F9E63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Endodontide</a:t>
            </a:r>
            <a:r>
              <a:rPr lang="tr-TR" dirty="0"/>
              <a:t> Mikroskop Kullanımı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6607431-6E2A-CC44-BECD-11D9A4BC56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Doç. Dr. Cangül Keskin</a:t>
            </a:r>
          </a:p>
          <a:p>
            <a:r>
              <a:rPr lang="tr-TR" dirty="0" err="1"/>
              <a:t>Ondokuz</a:t>
            </a:r>
            <a:r>
              <a:rPr lang="tr-TR" dirty="0"/>
              <a:t> Mayıs Üniversitesi</a:t>
            </a:r>
          </a:p>
          <a:p>
            <a:r>
              <a:rPr lang="tr-TR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68012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9823B1-1E25-3E42-A2B0-60EA2630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Hedefler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C62A28-422A-CD47-B0AD-F86F12716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052116"/>
            <a:ext cx="7796540" cy="3997828"/>
          </a:xfrm>
        </p:spPr>
        <p:txBody>
          <a:bodyPr/>
          <a:lstStyle/>
          <a:p>
            <a:r>
              <a:rPr lang="tr-TR" dirty="0" err="1"/>
              <a:t>Endodontide</a:t>
            </a:r>
            <a:r>
              <a:rPr lang="tr-TR" dirty="0"/>
              <a:t> </a:t>
            </a:r>
            <a:r>
              <a:rPr lang="tr-TR" dirty="0" err="1"/>
              <a:t>magnifikasyon</a:t>
            </a:r>
            <a:r>
              <a:rPr lang="tr-TR" dirty="0"/>
              <a:t> neden gereklidir?</a:t>
            </a:r>
          </a:p>
          <a:p>
            <a:r>
              <a:rPr lang="tr-TR" dirty="0" err="1"/>
              <a:t>Magnifikasyon</a:t>
            </a:r>
            <a:r>
              <a:rPr lang="tr-TR" dirty="0"/>
              <a:t> araçları nelerdir?</a:t>
            </a:r>
          </a:p>
          <a:p>
            <a:r>
              <a:rPr lang="tr-TR" dirty="0"/>
              <a:t>Mikroskop ne işe yarar?</a:t>
            </a:r>
          </a:p>
          <a:p>
            <a:r>
              <a:rPr lang="tr-TR" dirty="0"/>
              <a:t>Mikroskop nasıl kullanılır?</a:t>
            </a:r>
          </a:p>
        </p:txBody>
      </p:sp>
    </p:spTree>
    <p:extLst>
      <p:ext uri="{BB962C8B-B14F-4D97-AF65-F5344CB8AC3E}">
        <p14:creationId xmlns:p14="http://schemas.microsoft.com/office/powerpoint/2010/main" val="4290382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0A7B77-A8B8-804A-AA31-FB6AC08E2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270" y="806450"/>
            <a:ext cx="2664361" cy="1903241"/>
          </a:xfrm>
        </p:spPr>
        <p:txBody>
          <a:bodyPr/>
          <a:lstStyle/>
          <a:p>
            <a:r>
              <a:rPr lang="tr-TR" dirty="0" err="1"/>
              <a:t>Magnifikasyon</a:t>
            </a:r>
            <a:endParaRPr lang="tr-TR" dirty="0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59357507-2344-0649-936A-AC8F272EC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61358" y="806450"/>
            <a:ext cx="4563372" cy="5243513"/>
          </a:xfrm>
        </p:spPr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2E954B6-4DC0-F048-A61C-1F8B0D01D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2834" y="3186154"/>
            <a:ext cx="4073232" cy="23863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Çözünürlük birbirine yakın iki objeyi ayırt edilmesidir.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İnsan gözünün çözünürlüğü 0.2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Operasyon mikroskoplarında çözünürlük 0.006 mm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224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77F6E2-35F1-CE42-919D-FEDE24B9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Büyütme sistemlerinin kullanımının temel nedenleri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F43A80-692E-1E4F-9F0A-9E9635D04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Detayların görülebilmesi</a:t>
            </a:r>
          </a:p>
          <a:p>
            <a:r>
              <a:rPr lang="tr-TR" dirty="0"/>
              <a:t>Yakın görüş kaybının </a:t>
            </a:r>
            <a:r>
              <a:rPr lang="tr-TR" dirty="0" err="1"/>
              <a:t>kompanse</a:t>
            </a:r>
            <a:r>
              <a:rPr lang="tr-TR" dirty="0"/>
              <a:t> edilmesi</a:t>
            </a:r>
          </a:p>
          <a:p>
            <a:r>
              <a:rPr lang="tr-TR" dirty="0"/>
              <a:t>Hekim </a:t>
            </a:r>
            <a:r>
              <a:rPr lang="tr-TR" dirty="0" err="1"/>
              <a:t>postürünün</a:t>
            </a:r>
            <a:r>
              <a:rPr lang="tr-TR" dirty="0"/>
              <a:t> korunması</a:t>
            </a:r>
          </a:p>
          <a:p>
            <a:r>
              <a:rPr lang="tr-TR" dirty="0"/>
              <a:t>Görüntü kayıtları yolu ile hastaların bilgilendirilmesi ve bu kayıtların dijital ortamda saklanabilmesidir.</a:t>
            </a:r>
          </a:p>
        </p:txBody>
      </p:sp>
    </p:spTree>
    <p:extLst>
      <p:ext uri="{BB962C8B-B14F-4D97-AF65-F5344CB8AC3E}">
        <p14:creationId xmlns:p14="http://schemas.microsoft.com/office/powerpoint/2010/main" val="2066650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5C20B5-08BC-D548-A4E4-8AD730DC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Luplar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E536A1-65DC-0C40-A87E-815C25688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095" y="1430086"/>
            <a:ext cx="7796540" cy="3997828"/>
          </a:xfrm>
        </p:spPr>
        <p:txBody>
          <a:bodyPr/>
          <a:lstStyle/>
          <a:p>
            <a:r>
              <a:rPr lang="tr-TR" dirty="0"/>
              <a:t>Tek mercekli (</a:t>
            </a:r>
            <a:r>
              <a:rPr lang="tr-TR" dirty="0" err="1"/>
              <a:t>Diopter</a:t>
            </a:r>
            <a:r>
              <a:rPr lang="tr-TR" dirty="0"/>
              <a:t>)</a:t>
            </a:r>
          </a:p>
          <a:p>
            <a:r>
              <a:rPr lang="tr-TR" dirty="0"/>
              <a:t>Çift mercekli (</a:t>
            </a:r>
            <a:r>
              <a:rPr lang="tr-TR" dirty="0" err="1"/>
              <a:t>Galilean</a:t>
            </a:r>
            <a:r>
              <a:rPr lang="tr-TR" dirty="0"/>
              <a:t>)</a:t>
            </a:r>
          </a:p>
          <a:p>
            <a:r>
              <a:rPr lang="tr-TR" dirty="0"/>
              <a:t>Çok mercekli (Kepler)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89EF470-5B28-354C-9D96-3CC0AA515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328" y="2438400"/>
            <a:ext cx="3081867" cy="19812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A126D76D-B72B-0040-8D49-2AFB9ED8F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177" y="3203713"/>
            <a:ext cx="353785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17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3A3A8E-391F-2346-803B-40D779B9E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Dental</a:t>
            </a:r>
            <a:r>
              <a:rPr lang="tr-TR" dirty="0"/>
              <a:t> Operasyon Mikroskobu (DOM)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B602D25-349D-834D-869C-40AB2A45A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11809" y="2126421"/>
            <a:ext cx="7958330" cy="4456665"/>
          </a:xfrm>
        </p:spPr>
      </p:pic>
    </p:spTree>
    <p:extLst>
      <p:ext uri="{BB962C8B-B14F-4D97-AF65-F5344CB8AC3E}">
        <p14:creationId xmlns:p14="http://schemas.microsoft.com/office/powerpoint/2010/main" val="804011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9B197C-FEC9-1D48-B57E-D7CC0A2D8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Avantajlar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29954F-AC16-E941-9A96-DCEF72675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703" y="1885285"/>
            <a:ext cx="7796540" cy="3997828"/>
          </a:xfrm>
        </p:spPr>
        <p:txBody>
          <a:bodyPr/>
          <a:lstStyle/>
          <a:p>
            <a:r>
              <a:rPr lang="tr-TR" dirty="0"/>
              <a:t>Tedavi öncesinde, sırasında ve sonrasında fotoğraf çekilerek kayıt tutulması</a:t>
            </a:r>
          </a:p>
          <a:p>
            <a:r>
              <a:rPr lang="tr-TR" dirty="0"/>
              <a:t>Tutulan kayıtların hasta eğitiminde kullanımı</a:t>
            </a:r>
          </a:p>
          <a:p>
            <a:r>
              <a:rPr lang="tr-TR" dirty="0"/>
              <a:t>Kayıtların öğrenci eğitiminde kullanılması</a:t>
            </a:r>
          </a:p>
          <a:p>
            <a:r>
              <a:rPr lang="tr-TR" dirty="0"/>
              <a:t>Hekim </a:t>
            </a:r>
            <a:r>
              <a:rPr lang="tr-TR" dirty="0" err="1"/>
              <a:t>postürünü</a:t>
            </a:r>
            <a:r>
              <a:rPr lang="tr-TR" dirty="0"/>
              <a:t> koruması</a:t>
            </a:r>
          </a:p>
          <a:p>
            <a:r>
              <a:rPr lang="tr-TR" dirty="0"/>
              <a:t>Hasta-hekim mesafesi korunarak güvenli tedavi sağlar </a:t>
            </a:r>
          </a:p>
        </p:txBody>
      </p:sp>
    </p:spTree>
    <p:extLst>
      <p:ext uri="{BB962C8B-B14F-4D97-AF65-F5344CB8AC3E}">
        <p14:creationId xmlns:p14="http://schemas.microsoft.com/office/powerpoint/2010/main" val="3223340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4D3156-223F-5648-8F81-AAB21BD43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Dezavantajlar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93A575-BD27-254B-9B0B-2E30F2DEE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3652" y="1641299"/>
            <a:ext cx="7796540" cy="3997828"/>
          </a:xfrm>
        </p:spPr>
        <p:txBody>
          <a:bodyPr/>
          <a:lstStyle/>
          <a:p>
            <a:r>
              <a:rPr lang="tr-TR" dirty="0"/>
              <a:t>Maliyet</a:t>
            </a:r>
          </a:p>
          <a:p>
            <a:r>
              <a:rPr lang="tr-TR" dirty="0"/>
              <a:t>Kullanım öncesi eğitim gerektirir</a:t>
            </a:r>
          </a:p>
          <a:p>
            <a:r>
              <a:rPr lang="tr-TR" dirty="0"/>
              <a:t>Adaptasyon süresi uzun</a:t>
            </a:r>
          </a:p>
        </p:txBody>
      </p:sp>
    </p:spTree>
    <p:extLst>
      <p:ext uri="{BB962C8B-B14F-4D97-AF65-F5344CB8AC3E}">
        <p14:creationId xmlns:p14="http://schemas.microsoft.com/office/powerpoint/2010/main" val="1976230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C0A8D-90C8-044E-BD0C-25167E0FD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Kullanım alanları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26EA57-DE9D-1D47-A63F-55372A83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3652" y="1885285"/>
            <a:ext cx="7796540" cy="3997828"/>
          </a:xfrm>
        </p:spPr>
        <p:txBody>
          <a:bodyPr/>
          <a:lstStyle/>
          <a:p>
            <a:r>
              <a:rPr lang="tr-TR" dirty="0"/>
              <a:t>Kök çatlaklarının tespiti</a:t>
            </a:r>
          </a:p>
          <a:p>
            <a:r>
              <a:rPr lang="tr-TR" dirty="0"/>
              <a:t>Kanal ağızlarının tespiti</a:t>
            </a:r>
          </a:p>
          <a:p>
            <a:r>
              <a:rPr lang="tr-TR" dirty="0"/>
              <a:t>Ekstra kanalların tespiti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A899420-7A78-E74B-A928-8B7103AB1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692" y="2962514"/>
            <a:ext cx="3061807" cy="230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00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0D6583F4-43FF-F349-A25B-1271C8849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0714" y="726398"/>
            <a:ext cx="3656461" cy="5405203"/>
          </a:xfrm>
        </p:spPr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F9D1F0D-D785-D646-AF33-47657362E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0079" y="2235800"/>
            <a:ext cx="3502825" cy="2386397"/>
          </a:xfrm>
        </p:spPr>
        <p:txBody>
          <a:bodyPr/>
          <a:lstStyle/>
          <a:p>
            <a:r>
              <a:rPr lang="tr-TR" dirty="0"/>
              <a:t>İkinci </a:t>
            </a:r>
            <a:r>
              <a:rPr lang="tr-TR" dirty="0" err="1"/>
              <a:t>meziyobukkal</a:t>
            </a:r>
            <a:r>
              <a:rPr lang="tr-TR" dirty="0"/>
              <a:t> kanal</a:t>
            </a:r>
          </a:p>
          <a:p>
            <a:r>
              <a:rPr lang="tr-TR" dirty="0"/>
              <a:t>Orta </a:t>
            </a:r>
            <a:r>
              <a:rPr lang="tr-TR" dirty="0" err="1"/>
              <a:t>meziyal</a:t>
            </a:r>
            <a:r>
              <a:rPr lang="tr-TR" dirty="0"/>
              <a:t> kanal</a:t>
            </a:r>
          </a:p>
          <a:p>
            <a:r>
              <a:rPr lang="tr-TR" dirty="0"/>
              <a:t>İkinci </a:t>
            </a:r>
            <a:r>
              <a:rPr lang="tr-TR" dirty="0" err="1"/>
              <a:t>distobukkal</a:t>
            </a:r>
            <a:endParaRPr lang="tr-TR" dirty="0"/>
          </a:p>
          <a:p>
            <a:r>
              <a:rPr lang="tr-TR" dirty="0"/>
              <a:t>Üçüncü </a:t>
            </a:r>
            <a:r>
              <a:rPr lang="tr-TR" dirty="0" err="1"/>
              <a:t>meziyobukkal</a:t>
            </a:r>
            <a:r>
              <a:rPr lang="tr-TR" dirty="0"/>
              <a:t> kanal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E44CDF6-9660-1443-BE97-934361D67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991" y="4515652"/>
            <a:ext cx="3634126" cy="180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6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4977E2-4434-E74C-8058-0B8714937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Kullanım alanları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8DF491-2D78-F046-AEAE-46A4731F5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Kırık alet lokalizasyonu ve uzaklaştırılması</a:t>
            </a:r>
          </a:p>
          <a:p>
            <a:r>
              <a:rPr lang="tr-TR" dirty="0" err="1"/>
              <a:t>Rezorpsiyon</a:t>
            </a:r>
            <a:r>
              <a:rPr lang="tr-TR" dirty="0"/>
              <a:t> tedavisi</a:t>
            </a:r>
          </a:p>
          <a:p>
            <a:r>
              <a:rPr lang="tr-TR" dirty="0" err="1"/>
              <a:t>Retrograd</a:t>
            </a:r>
            <a:r>
              <a:rPr lang="tr-TR" dirty="0"/>
              <a:t> dolguların yerleştirilmesi</a:t>
            </a:r>
          </a:p>
          <a:p>
            <a:r>
              <a:rPr lang="tr-TR" dirty="0"/>
              <a:t>MTA </a:t>
            </a:r>
            <a:r>
              <a:rPr lang="tr-TR" dirty="0" err="1"/>
              <a:t>apeksifikasyonu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5227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D469C21-08AE-4843-A2EB-A19B45F213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750"/>
          <a:stretch/>
        </p:blipFill>
        <p:spPr>
          <a:xfrm>
            <a:off x="2746304" y="0"/>
            <a:ext cx="632971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69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14FA288-E90E-E74A-84C7-9539F43D4A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2838" y="233558"/>
            <a:ext cx="4793162" cy="6390884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41AFEB13-31C6-1D4C-8499-65ABF1FF6374}"/>
              </a:ext>
            </a:extLst>
          </p:cNvPr>
          <p:cNvSpPr txBox="1"/>
          <p:nvPr/>
        </p:nvSpPr>
        <p:spPr>
          <a:xfrm>
            <a:off x="6930887" y="2676940"/>
            <a:ext cx="28568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Kaide</a:t>
            </a:r>
          </a:p>
          <a:p>
            <a:r>
              <a:rPr lang="tr-TR" sz="2400" dirty="0"/>
              <a:t>Gövde</a:t>
            </a:r>
          </a:p>
          <a:p>
            <a:r>
              <a:rPr lang="tr-TR" sz="2400" dirty="0"/>
              <a:t>Kamera (</a:t>
            </a:r>
            <a:r>
              <a:rPr lang="tr-TR" sz="2400" dirty="0" err="1"/>
              <a:t>opsiyonel</a:t>
            </a:r>
            <a:r>
              <a:rPr lang="tr-TR" sz="2400" dirty="0"/>
              <a:t>)</a:t>
            </a:r>
          </a:p>
          <a:p>
            <a:r>
              <a:rPr lang="tr-TR" sz="2400" dirty="0"/>
              <a:t>Monitör (</a:t>
            </a:r>
            <a:r>
              <a:rPr lang="tr-TR" sz="2400" dirty="0" err="1"/>
              <a:t>opsiyonel</a:t>
            </a:r>
            <a:r>
              <a:rPr lang="tr-T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6234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BE9728-F464-334B-8A1F-9F2CBF28D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874970"/>
          </a:xfrm>
        </p:spPr>
        <p:txBody>
          <a:bodyPr/>
          <a:lstStyle/>
          <a:p>
            <a:r>
              <a:rPr lang="tr-TR" dirty="0"/>
              <a:t>DOM Gövdesi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8B3F62-8A6A-CC4B-8B7C-30ED000B2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590" y="1885285"/>
            <a:ext cx="3097114" cy="3997828"/>
          </a:xfrm>
        </p:spPr>
        <p:txBody>
          <a:bodyPr/>
          <a:lstStyle/>
          <a:p>
            <a:r>
              <a:rPr lang="tr-TR" dirty="0"/>
              <a:t>Göz mercekleri</a:t>
            </a:r>
          </a:p>
          <a:p>
            <a:r>
              <a:rPr lang="tr-TR" dirty="0" err="1"/>
              <a:t>Binokülerler</a:t>
            </a:r>
            <a:endParaRPr lang="tr-TR" dirty="0"/>
          </a:p>
          <a:p>
            <a:r>
              <a:rPr lang="tr-TR" dirty="0"/>
              <a:t>Büyütme değiştirici</a:t>
            </a:r>
          </a:p>
          <a:p>
            <a:r>
              <a:rPr lang="tr-TR" dirty="0"/>
              <a:t>Objektif</a:t>
            </a:r>
          </a:p>
          <a:p>
            <a:r>
              <a:rPr lang="tr-TR" dirty="0"/>
              <a:t>Işık kaynağı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8ACD584-61FD-D441-AF86-FADB9D036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221" y="2017299"/>
            <a:ext cx="4445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7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9E852D-F9DB-8B4C-80F5-A503BB95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 mercekleri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CDA0D6-12CB-0747-915D-69B467AE8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782" y="1734064"/>
            <a:ext cx="7796540" cy="3997828"/>
          </a:xfrm>
        </p:spPr>
        <p:txBody>
          <a:bodyPr/>
          <a:lstStyle/>
          <a:p>
            <a:r>
              <a:rPr lang="tr-TR" dirty="0"/>
              <a:t>En sık kullanılan büyütme 10x ve 12.5x</a:t>
            </a:r>
          </a:p>
          <a:p>
            <a:r>
              <a:rPr lang="tr-TR" dirty="0"/>
              <a:t>10X, 12.5X, 16X, 20X mevcuttur.</a:t>
            </a:r>
          </a:p>
        </p:txBody>
      </p:sp>
    </p:spTree>
    <p:extLst>
      <p:ext uri="{BB962C8B-B14F-4D97-AF65-F5344CB8AC3E}">
        <p14:creationId xmlns:p14="http://schemas.microsoft.com/office/powerpoint/2010/main" val="266186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315CB5-D422-DD4C-9B2D-6A3757B6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Binokülerler</a:t>
            </a:r>
            <a:r>
              <a:rPr lang="tr-TR" dirty="0"/>
              <a:t> (Dürbünler)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1E02F9-300A-CE43-9405-C2F3277E4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Göz mercekleri ile büyütme değiştiriciyi birleştiren tüplerdir.</a:t>
            </a:r>
          </a:p>
          <a:p>
            <a:r>
              <a:rPr lang="tr-TR" dirty="0"/>
              <a:t>Prizma içerirler.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232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9E8F6A-3153-1242-839A-6D5C90EF0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Büyütme değiştirici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CE710D-C9A4-1E49-B554-1ECF78CC7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885285"/>
            <a:ext cx="7796540" cy="3997828"/>
          </a:xfrm>
        </p:spPr>
        <p:txBody>
          <a:bodyPr/>
          <a:lstStyle/>
          <a:p>
            <a:r>
              <a:rPr lang="tr-TR" dirty="0"/>
              <a:t>Manuel veya elektrikli sistemle merceklerin değiştirilmesini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4032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34B2DA-8AC4-2647-8FA0-BFE55D219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Objektif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5FDBE7-D4E5-5A49-B3E0-BDE409679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277" y="1734064"/>
            <a:ext cx="7796540" cy="3997828"/>
          </a:xfrm>
        </p:spPr>
        <p:txBody>
          <a:bodyPr/>
          <a:lstStyle/>
          <a:p>
            <a:r>
              <a:rPr lang="tr-TR" dirty="0"/>
              <a:t>Objektifin </a:t>
            </a:r>
            <a:r>
              <a:rPr lang="tr-TR" dirty="0" err="1"/>
              <a:t>fokal</a:t>
            </a:r>
            <a:r>
              <a:rPr lang="tr-TR" dirty="0"/>
              <a:t> uzunluğu </a:t>
            </a:r>
            <a:r>
              <a:rPr lang="tr-TR" dirty="0" err="1"/>
              <a:t>DOM’un</a:t>
            </a:r>
            <a:r>
              <a:rPr lang="tr-TR" dirty="0"/>
              <a:t> çalışma mesafesini belirler.</a:t>
            </a:r>
          </a:p>
          <a:p>
            <a:r>
              <a:rPr lang="tr-TR" dirty="0" err="1"/>
              <a:t>Fokal</a:t>
            </a:r>
            <a:r>
              <a:rPr lang="tr-TR" dirty="0"/>
              <a:t> uzunluk: Odak noktası ile mercek arasındaki mesafe.</a:t>
            </a:r>
          </a:p>
          <a:p>
            <a:r>
              <a:rPr lang="tr-TR" dirty="0" err="1"/>
              <a:t>Endodontide</a:t>
            </a:r>
            <a:r>
              <a:rPr lang="tr-TR" dirty="0"/>
              <a:t> 200 </a:t>
            </a:r>
            <a:r>
              <a:rPr lang="tr-TR" dirty="0" err="1"/>
              <a:t>mm’lik</a:t>
            </a:r>
            <a:r>
              <a:rPr lang="tr-TR" dirty="0"/>
              <a:t> objektifler 20 </a:t>
            </a:r>
            <a:r>
              <a:rPr lang="tr-TR" dirty="0" err="1"/>
              <a:t>cm’lik</a:t>
            </a:r>
            <a:r>
              <a:rPr lang="tr-TR" dirty="0"/>
              <a:t> çalışma mesafesi sağlarlar.</a:t>
            </a:r>
          </a:p>
        </p:txBody>
      </p:sp>
    </p:spTree>
    <p:extLst>
      <p:ext uri="{BB962C8B-B14F-4D97-AF65-F5344CB8AC3E}">
        <p14:creationId xmlns:p14="http://schemas.microsoft.com/office/powerpoint/2010/main" val="1795018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9A0DFD-DF19-E343-BBA1-49A86D4D8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230481"/>
            <a:ext cx="7796540" cy="3997828"/>
          </a:xfrm>
        </p:spPr>
        <p:txBody>
          <a:bodyPr/>
          <a:lstStyle/>
          <a:p>
            <a:r>
              <a:rPr lang="tr-TR" dirty="0"/>
              <a:t>DOM büyütmesi göz merceğinin büyütme gücü (GM), </a:t>
            </a:r>
            <a:r>
              <a:rPr lang="tr-TR" dirty="0" err="1"/>
              <a:t>binokülerlerin</a:t>
            </a:r>
            <a:r>
              <a:rPr lang="tr-TR" dirty="0"/>
              <a:t> </a:t>
            </a:r>
            <a:r>
              <a:rPr lang="tr-TR" dirty="0" err="1"/>
              <a:t>fokal</a:t>
            </a:r>
            <a:r>
              <a:rPr lang="tr-TR" dirty="0"/>
              <a:t> uzunluğu (BFU), büyütme değiştirici merceğin büyütmesi (BDM) ve objektifin </a:t>
            </a:r>
            <a:r>
              <a:rPr lang="tr-TR" dirty="0" err="1"/>
              <a:t>fokal</a:t>
            </a:r>
            <a:r>
              <a:rPr lang="tr-TR" dirty="0"/>
              <a:t> uzunluğuna (OFU) bağlıdır.</a:t>
            </a:r>
          </a:p>
          <a:p>
            <a:r>
              <a:rPr lang="tr-TR" dirty="0"/>
              <a:t>Toplam büyütme=(BFU/OFU)</a:t>
            </a:r>
            <a:r>
              <a:rPr lang="tr-TR" dirty="0" err="1"/>
              <a:t>xGMBxBDMB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9123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B3EF19-E2C4-E743-82C2-7E3362B80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Işık kaynağı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4783BD-5B0F-B846-BB50-FF812AC0A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2208" y="1885285"/>
            <a:ext cx="7796540" cy="3997828"/>
          </a:xfrm>
        </p:spPr>
        <p:txBody>
          <a:bodyPr/>
          <a:lstStyle/>
          <a:p>
            <a:r>
              <a:rPr lang="tr-TR" dirty="0"/>
              <a:t>Homojen aydınlatma </a:t>
            </a:r>
          </a:p>
          <a:p>
            <a:r>
              <a:rPr lang="tr-TR" dirty="0"/>
              <a:t>Gölge olmaması</a:t>
            </a:r>
          </a:p>
        </p:txBody>
      </p:sp>
    </p:spTree>
    <p:extLst>
      <p:ext uri="{BB962C8B-B14F-4D97-AF65-F5344CB8AC3E}">
        <p14:creationId xmlns:p14="http://schemas.microsoft.com/office/powerpoint/2010/main" val="51540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103046-EDAE-9447-BA7F-DB3161901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DOM kullanmadan önce yapılması gereken ayarlar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BD0E1A-654D-9340-88FF-864A7338D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434" y="2144881"/>
            <a:ext cx="7796540" cy="399782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dirty="0"/>
              <a:t>Göz-</a:t>
            </a:r>
            <a:r>
              <a:rPr lang="tr-TR" dirty="0" err="1"/>
              <a:t>binoküler</a:t>
            </a:r>
            <a:r>
              <a:rPr lang="tr-TR" dirty="0"/>
              <a:t> arası mesafenin ayarlanması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err="1"/>
              <a:t>Pupiller</a:t>
            </a:r>
            <a:r>
              <a:rPr lang="tr-TR" dirty="0"/>
              <a:t> arası mesafenin ayarlanması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Diyoptri ayarı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Hekim oturma pozisyonunun ayarlanması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Mikroskobun yerden yüksekliğinin belirlenmesi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Hastanın konumunun belirlenmesi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Dişe göre mikroskobun eğiminin belirlenmesi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İnce ayar yapılması</a:t>
            </a:r>
          </a:p>
        </p:txBody>
      </p:sp>
    </p:spTree>
    <p:extLst>
      <p:ext uri="{BB962C8B-B14F-4D97-AF65-F5344CB8AC3E}">
        <p14:creationId xmlns:p14="http://schemas.microsoft.com/office/powerpoint/2010/main" val="88312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1D7158-C181-0847-B1A6-955BB6CA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05F0D013-1269-F04B-A2BE-0FF12F608E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096000" y="2205382"/>
            <a:ext cx="4634936" cy="3219174"/>
          </a:xfrm>
        </p:spPr>
      </p:pic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CE83F878-6771-2A4A-9AB1-AF962B52E2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219654" y="2041939"/>
            <a:ext cx="4339317" cy="3382617"/>
          </a:xfrm>
        </p:spPr>
      </p:pic>
    </p:spTree>
    <p:extLst>
      <p:ext uri="{BB962C8B-B14F-4D97-AF65-F5344CB8AC3E}">
        <p14:creationId xmlns:p14="http://schemas.microsoft.com/office/powerpoint/2010/main" val="1095669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B602D25-349D-834D-869C-40AB2A45A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960"/>
          <a:stretch/>
        </p:blipFill>
        <p:spPr>
          <a:xfrm>
            <a:off x="442418" y="1306684"/>
            <a:ext cx="5653582" cy="4456665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68EFEA8-502A-8F46-B929-F82A5B5879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1" r="54244"/>
          <a:stretch/>
        </p:blipFill>
        <p:spPr>
          <a:xfrm>
            <a:off x="6877877" y="1306683"/>
            <a:ext cx="2888975" cy="437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80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721D72-FACE-AD4C-AF61-DDD8E4CB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Kamera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512701-914B-EF47-A510-02CB5F61D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721" y="1885285"/>
            <a:ext cx="7796540" cy="3997828"/>
          </a:xfrm>
        </p:spPr>
        <p:txBody>
          <a:bodyPr/>
          <a:lstStyle/>
          <a:p>
            <a:r>
              <a:rPr lang="tr-TR" dirty="0"/>
              <a:t>Kamera DOM gövdesinde veya kaide üzerinde yer alabilir.</a:t>
            </a:r>
          </a:p>
          <a:p>
            <a:r>
              <a:rPr lang="tr-TR" dirty="0"/>
              <a:t>Kaidede yer aldığında ayak pedalı ile kontrol edilir.</a:t>
            </a:r>
          </a:p>
          <a:p>
            <a:r>
              <a:rPr lang="tr-TR" dirty="0"/>
              <a:t>Kameralar çok hızlı geliştiği için kameranın </a:t>
            </a:r>
            <a:r>
              <a:rPr lang="tr-TR" dirty="0" err="1"/>
              <a:t>eksternal</a:t>
            </a:r>
            <a:r>
              <a:rPr lang="tr-TR" dirty="0"/>
              <a:t> olarak monte edildiği sistemler daha avantajlı olabilir.</a:t>
            </a:r>
          </a:p>
        </p:txBody>
      </p:sp>
    </p:spTree>
    <p:extLst>
      <p:ext uri="{BB962C8B-B14F-4D97-AF65-F5344CB8AC3E}">
        <p14:creationId xmlns:p14="http://schemas.microsoft.com/office/powerpoint/2010/main" val="3396621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8776AF-7F00-E64B-9AC4-59AC294C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Monitör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206771-8650-E94D-A036-BE552B49A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3652" y="1885285"/>
            <a:ext cx="7796540" cy="3997828"/>
          </a:xfrm>
        </p:spPr>
        <p:txBody>
          <a:bodyPr/>
          <a:lstStyle/>
          <a:p>
            <a:r>
              <a:rPr lang="tr-TR" dirty="0"/>
              <a:t>Eğitim vermek ve hastaya yapılacak işlemler konusunda bilgilendirmede yararlıdır.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3994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9F90B8-4A12-1340-9AC4-842174D0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Koruma kılıfları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90F3337-E80D-E941-8DA7-B3A6ED4ED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6131" y="1662870"/>
            <a:ext cx="4988512" cy="4585851"/>
          </a:xfrm>
        </p:spPr>
      </p:pic>
    </p:spTree>
    <p:extLst>
      <p:ext uri="{BB962C8B-B14F-4D97-AF65-F5344CB8AC3E}">
        <p14:creationId xmlns:p14="http://schemas.microsoft.com/office/powerpoint/2010/main" val="3306374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F3F93E-5A83-2B47-B9D9-D24F15029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Kullanım süresi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018D4A-ED0A-E64F-97F9-B94B5E8F5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443" y="2052116"/>
            <a:ext cx="7796540" cy="3997828"/>
          </a:xfrm>
        </p:spPr>
        <p:txBody>
          <a:bodyPr/>
          <a:lstStyle/>
          <a:p>
            <a:r>
              <a:rPr lang="tr-TR" dirty="0"/>
              <a:t>Tedavinin başından sonuna kadar kullanılması önerilmektedir.</a:t>
            </a:r>
          </a:p>
          <a:p>
            <a:r>
              <a:rPr lang="tr-TR" dirty="0"/>
              <a:t>Asistanla birlikte dört elli çalışmayı ve ergonomik çalışmayı gerektirir.</a:t>
            </a:r>
          </a:p>
          <a:p>
            <a:r>
              <a:rPr lang="tr-TR" dirty="0"/>
              <a:t>Tedavinin sadece belli aşamalarında kullanımı adaptasyon sürecini arttırmaktadır.</a:t>
            </a:r>
          </a:p>
        </p:txBody>
      </p:sp>
    </p:spTree>
    <p:extLst>
      <p:ext uri="{BB962C8B-B14F-4D97-AF65-F5344CB8AC3E}">
        <p14:creationId xmlns:p14="http://schemas.microsoft.com/office/powerpoint/2010/main" val="702749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D9DE17-7983-C243-8931-D248812F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DOM kullanırken karşılaşılabilecek problemler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E114B0-8AA0-7142-AC8C-26E312AE7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052116"/>
            <a:ext cx="7796540" cy="3997828"/>
          </a:xfrm>
        </p:spPr>
        <p:txBody>
          <a:bodyPr/>
          <a:lstStyle/>
          <a:p>
            <a:r>
              <a:rPr lang="tr-TR" dirty="0"/>
              <a:t>Kısa dönemde mide bulantısı (geçicidir)</a:t>
            </a:r>
          </a:p>
          <a:p>
            <a:r>
              <a:rPr lang="tr-TR" dirty="0"/>
              <a:t>Gözlerin kırpılması unutulmamalıdır</a:t>
            </a:r>
          </a:p>
          <a:p>
            <a:r>
              <a:rPr lang="tr-TR" dirty="0"/>
              <a:t>Göz kasları kasılabilir</a:t>
            </a:r>
          </a:p>
          <a:p>
            <a:pPr lvl="1"/>
            <a:r>
              <a:rPr lang="tr-TR" dirty="0"/>
              <a:t>Birkaç saniye başka yere bakmak, gözlere dairesel hareketler yaptırmak görüşün düzelmesi için yeterlidir.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6825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CC72E8-221F-AC4B-8CB8-29099CD73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Kök kanal endoskopu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155294-DF16-C745-9C04-C4164719B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590" y="1885285"/>
            <a:ext cx="3110366" cy="3997828"/>
          </a:xfrm>
        </p:spPr>
        <p:txBody>
          <a:bodyPr/>
          <a:lstStyle/>
          <a:p>
            <a:r>
              <a:rPr lang="tr-TR" dirty="0"/>
              <a:t>Objektif lens</a:t>
            </a:r>
          </a:p>
          <a:p>
            <a:r>
              <a:rPr lang="tr-TR" dirty="0"/>
              <a:t>Cam fiber çubuklar</a:t>
            </a:r>
          </a:p>
          <a:p>
            <a:r>
              <a:rPr lang="tr-TR" dirty="0"/>
              <a:t>Işık kaynağı</a:t>
            </a:r>
          </a:p>
          <a:p>
            <a:r>
              <a:rPr lang="tr-TR" dirty="0"/>
              <a:t>Kamera</a:t>
            </a:r>
          </a:p>
          <a:p>
            <a:r>
              <a:rPr lang="tr-TR" dirty="0"/>
              <a:t>Monitör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A097832-6099-BF4A-AA04-85E27AA1F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230" y="2683565"/>
            <a:ext cx="5123386" cy="286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12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B0DEFA0-D650-694E-B888-287C08A287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46" t="6570" r="11956" b="62126"/>
          <a:stretch/>
        </p:blipFill>
        <p:spPr>
          <a:xfrm>
            <a:off x="3737113" y="2319131"/>
            <a:ext cx="7552268" cy="182880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802E091-6DDF-9E4D-A374-303C28E265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12" t="7729" r="51329"/>
          <a:stretch/>
        </p:blipFill>
        <p:spPr>
          <a:xfrm>
            <a:off x="0" y="0"/>
            <a:ext cx="3737113" cy="691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83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AC588A1-ECB3-0543-A430-826DD4C41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793" y="0"/>
            <a:ext cx="5182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209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48C8D6-A695-F546-A9DF-F5BC38B67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7739" y="1139687"/>
            <a:ext cx="7796540" cy="4764483"/>
          </a:xfrm>
        </p:spPr>
        <p:txBody>
          <a:bodyPr>
            <a:normAutofit/>
          </a:bodyPr>
          <a:lstStyle/>
          <a:p>
            <a:r>
              <a:rPr lang="tr-TR" dirty="0" err="1"/>
              <a:t>Endodontide</a:t>
            </a:r>
            <a:r>
              <a:rPr lang="tr-TR" dirty="0"/>
              <a:t> sıklıkla kullanılan büyütme sistemleri luplar ve </a:t>
            </a:r>
            <a:r>
              <a:rPr lang="tr-TR" dirty="0" err="1"/>
              <a:t>dental</a:t>
            </a:r>
            <a:r>
              <a:rPr lang="tr-TR" dirty="0"/>
              <a:t> operasyon mikroskoplarıdır.</a:t>
            </a:r>
          </a:p>
          <a:p>
            <a:r>
              <a:rPr lang="tr-TR" dirty="0" err="1"/>
              <a:t>Galilean</a:t>
            </a:r>
            <a:r>
              <a:rPr lang="tr-TR" dirty="0"/>
              <a:t> tip luplar 2.5X büyütme sağlarlar ve klinik kullanım için uygundur.</a:t>
            </a:r>
          </a:p>
          <a:p>
            <a:r>
              <a:rPr lang="tr-TR" dirty="0"/>
              <a:t>DOM, ekstra kanallar, çatlak hatları ve </a:t>
            </a:r>
            <a:r>
              <a:rPr lang="tr-TR" dirty="0" err="1"/>
              <a:t>isthmus</a:t>
            </a:r>
            <a:r>
              <a:rPr lang="tr-TR" dirty="0"/>
              <a:t> gibi teşhisi geleneksel yöntemlerle zor olan yapıların tespitini sağlar.</a:t>
            </a:r>
          </a:p>
          <a:p>
            <a:r>
              <a:rPr lang="tr-TR" dirty="0"/>
              <a:t>Komplikasyonların tedavisinde oldukça etkilidir.</a:t>
            </a:r>
          </a:p>
          <a:p>
            <a:r>
              <a:rPr lang="tr-TR" dirty="0"/>
              <a:t>Kök kanal sistemlerinin görüntülenmesi gelecekte daha da önem kazanacaktır.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4185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09ABA05-BCE1-DC48-87C2-15B49A33C107}"/>
              </a:ext>
            </a:extLst>
          </p:cNvPr>
          <p:cNvSpPr txBox="1"/>
          <p:nvPr/>
        </p:nvSpPr>
        <p:spPr>
          <a:xfrm>
            <a:off x="6944139" y="5632173"/>
            <a:ext cx="376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İletişim: </a:t>
            </a:r>
            <a:r>
              <a:rPr lang="tr-TR" dirty="0" err="1"/>
              <a:t>cangul.keskin@omu.edu.tr</a:t>
            </a:r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D3F84A1-5EFC-C34B-8098-4EE35ACDE59F}"/>
              </a:ext>
            </a:extLst>
          </p:cNvPr>
          <p:cNvSpPr txBox="1"/>
          <p:nvPr/>
        </p:nvSpPr>
        <p:spPr>
          <a:xfrm>
            <a:off x="1625375" y="1311965"/>
            <a:ext cx="908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Kaynak: </a:t>
            </a:r>
            <a:r>
              <a:rPr lang="tr-TR" dirty="0"/>
              <a:t>Büyütme sistemleri ve </a:t>
            </a:r>
            <a:r>
              <a:rPr lang="tr-TR" dirty="0" err="1"/>
              <a:t>endodontideki</a:t>
            </a:r>
            <a:r>
              <a:rPr lang="tr-TR" dirty="0"/>
              <a:t> yeri. Karapınar-</a:t>
            </a:r>
            <a:r>
              <a:rPr lang="tr-TR" dirty="0" err="1"/>
              <a:t>Kazandağ</a:t>
            </a:r>
            <a:r>
              <a:rPr lang="tr-TR" dirty="0"/>
              <a:t> M. Endodonti, </a:t>
            </a:r>
          </a:p>
          <a:p>
            <a:r>
              <a:rPr lang="tr-TR" dirty="0"/>
              <a:t>Ed. Selmin Kaan Aşçı.</a:t>
            </a:r>
          </a:p>
        </p:txBody>
      </p:sp>
    </p:spTree>
    <p:extLst>
      <p:ext uri="{BB962C8B-B14F-4D97-AF65-F5344CB8AC3E}">
        <p14:creationId xmlns:p14="http://schemas.microsoft.com/office/powerpoint/2010/main" val="3469929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101</TotalTime>
  <Words>898</Words>
  <Application>Microsoft Macintosh PowerPoint</Application>
  <PresentationFormat>Geniş ekran</PresentationFormat>
  <Paragraphs>160</Paragraphs>
  <Slides>33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9" baseType="lpstr">
      <vt:lpstr>Arial</vt:lpstr>
      <vt:lpstr>Calibri</vt:lpstr>
      <vt:lpstr>MS Shell Dlg 2</vt:lpstr>
      <vt:lpstr>Wingdings</vt:lpstr>
      <vt:lpstr>Wingdings 3</vt:lpstr>
      <vt:lpstr>Madison</vt:lpstr>
      <vt:lpstr>Endodontide Mikroskop Kullanımı</vt:lpstr>
      <vt:lpstr>Hedefler</vt:lpstr>
      <vt:lpstr>Magnifikasyon</vt:lpstr>
      <vt:lpstr>Büyütme sistemlerinin kullanımının temel nedenleri</vt:lpstr>
      <vt:lpstr>Luplar</vt:lpstr>
      <vt:lpstr>Dental Operasyon Mikroskobu (DOM)</vt:lpstr>
      <vt:lpstr>Avantajlar</vt:lpstr>
      <vt:lpstr>Dezavantajlar</vt:lpstr>
      <vt:lpstr>Kullanım alanları</vt:lpstr>
      <vt:lpstr>PowerPoint Sunusu</vt:lpstr>
      <vt:lpstr>Kullanım alanları</vt:lpstr>
      <vt:lpstr>PowerPoint Sunusu</vt:lpstr>
      <vt:lpstr>PowerPoint Sunusu</vt:lpstr>
      <vt:lpstr>DOM Gövdesi</vt:lpstr>
      <vt:lpstr>Göz mercekleri</vt:lpstr>
      <vt:lpstr>Binokülerler (Dürbünler)</vt:lpstr>
      <vt:lpstr>Büyütme değiştirici</vt:lpstr>
      <vt:lpstr>Objektif</vt:lpstr>
      <vt:lpstr>PowerPoint Sunusu</vt:lpstr>
      <vt:lpstr>Işık kaynağı</vt:lpstr>
      <vt:lpstr>DOM kullanmadan önce yapılması gereken ayarlar</vt:lpstr>
      <vt:lpstr>PowerPoint Sunusu</vt:lpstr>
      <vt:lpstr>PowerPoint Sunusu</vt:lpstr>
      <vt:lpstr>Kamera</vt:lpstr>
      <vt:lpstr>Monitör</vt:lpstr>
      <vt:lpstr>Koruma kılıfları</vt:lpstr>
      <vt:lpstr>Kullanım süresi</vt:lpstr>
      <vt:lpstr>DOM kullanırken karşılaşılabilecek problemler</vt:lpstr>
      <vt:lpstr>Kök kanal endoskopu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Endodontide Mikroskop Kullanımı</dc:title>
  <dc:creator>Microsoft Office User</dc:creator>
  <cp:lastModifiedBy>Microsoft Office User</cp:lastModifiedBy>
  <cp:revision>26</cp:revision>
  <dcterms:created xsi:type="dcterms:W3CDTF">2020-07-28T19:04:53Z</dcterms:created>
  <dcterms:modified xsi:type="dcterms:W3CDTF">2020-12-15T07:24:32Z</dcterms:modified>
</cp:coreProperties>
</file>